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044" autoAdjust="0"/>
    <p:restoredTop sz="94660"/>
  </p:normalViewPr>
  <p:slideViewPr>
    <p:cSldViewPr snapToGrid="0">
      <p:cViewPr>
        <p:scale>
          <a:sx n="100" d="100"/>
          <a:sy n="100" d="100"/>
        </p:scale>
        <p:origin x="432" y="534"/>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562707" y="1371600"/>
            <a:ext cx="109728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A8930E33-B5C2-49DE-98CB-97125986D1DC}" type="datetimeFigureOut">
              <a:rPr lang="en-US" smtClean="0"/>
              <a:pPr/>
              <a:t>5/7/2018</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2F0270B6-416F-4BE3-886F-29A784B0AA9F}" type="slidenum">
              <a:rPr lang="en-US" smtClean="0"/>
              <a:pPr/>
              <a:t>‹#›</a:t>
            </a:fld>
            <a:endParaRPr lang="en-US"/>
          </a:p>
        </p:txBody>
      </p:sp>
      <p:sp>
        <p:nvSpPr>
          <p:cNvPr id="9" name="Subtitle 8"/>
          <p:cNvSpPr>
            <a:spLocks noGrp="1"/>
          </p:cNvSpPr>
          <p:nvPr>
            <p:ph type="subTitle" idx="1"/>
          </p:nvPr>
        </p:nvSpPr>
        <p:spPr>
          <a:xfrm>
            <a:off x="1828800" y="3331698"/>
            <a:ext cx="85344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8930E33-B5C2-49DE-98CB-97125986D1DC}" type="datetimeFigureOut">
              <a:rPr lang="en-US" smtClean="0"/>
              <a:pPr/>
              <a:t>5/7/2018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0270B6-416F-4BE3-886F-29A784B0AA9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33600" y="609600"/>
            <a:ext cx="94488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133600" y="2507786"/>
            <a:ext cx="94488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8930E33-B5C2-49DE-98CB-97125986D1DC}" type="datetimeFigureOut">
              <a:rPr lang="en-US" smtClean="0"/>
              <a:pPr/>
              <a:t>5/7/2018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66400" y="6416676"/>
            <a:ext cx="1016000" cy="365125"/>
          </a:xfrm>
        </p:spPr>
        <p:txBody>
          <a:bodyPr/>
          <a:lstStyle/>
          <a:p>
            <a:fld id="{2F0270B6-416F-4BE3-886F-29A784B0AA9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8930E33-B5C2-49DE-98CB-97125986D1DC}" type="datetimeFigureOut">
              <a:rPr lang="en-US" smtClean="0"/>
              <a:pPr/>
              <a:t>5/7/2018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0270B6-416F-4BE3-886F-29A784B0AA9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535113"/>
            <a:ext cx="5386917"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535113"/>
            <a:ext cx="5389033"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362201"/>
            <a:ext cx="5386917"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362201"/>
            <a:ext cx="5389033"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A8930E33-B5C2-49DE-98CB-97125986D1DC}" type="datetimeFigureOut">
              <a:rPr lang="en-US" smtClean="0"/>
              <a:pPr/>
              <a:t>5/7/2018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0270B6-416F-4BE3-886F-29A784B0AA9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8930E33-B5C2-49DE-98CB-97125986D1DC}" type="datetimeFigureOut">
              <a:rPr lang="en-US" smtClean="0"/>
              <a:pPr/>
              <a:t>5/7/2018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0270B6-416F-4BE3-886F-29A784B0AA9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930E33-B5C2-49DE-98CB-97125986D1DC}" type="datetimeFigureOut">
              <a:rPr lang="en-US" smtClean="0"/>
              <a:pPr/>
              <a:t>5/7/2018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0270B6-416F-4BE3-886F-29A784B0AA9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09601" y="1524001"/>
            <a:ext cx="4011084"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273051"/>
            <a:ext cx="6815667"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8930E33-B5C2-49DE-98CB-97125986D1DC}" type="datetimeFigureOut">
              <a:rPr lang="en-US" smtClean="0"/>
              <a:pPr/>
              <a:t>5/7/2018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0270B6-416F-4BE3-886F-29A784B0AA9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38400" y="609600"/>
            <a:ext cx="73152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2438400" y="1831975"/>
            <a:ext cx="73152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2438400" y="1166787"/>
            <a:ext cx="73152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8930E33-B5C2-49DE-98CB-97125986D1DC}" type="datetimeFigureOut">
              <a:rPr lang="en-US" smtClean="0"/>
              <a:pPr/>
              <a:t>5/7/2018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0270B6-416F-4BE3-886F-29A784B0AA9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8930E33-B5C2-49DE-98CB-97125986D1DC}" type="datetimeFigureOut">
              <a:rPr lang="en-US" smtClean="0"/>
              <a:pPr/>
              <a:t>5/7/2018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0270B6-416F-4BE3-886F-29A784B0AA9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8930E33-B5C2-49DE-98CB-97125986D1DC}" type="datetimeFigureOut">
              <a:rPr lang="en-US" smtClean="0"/>
              <a:pPr/>
              <a:t>5/7/2018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0270B6-416F-4BE3-886F-29A784B0AA9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09600" y="1600200"/>
            <a:ext cx="109728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 y="6416676"/>
            <a:ext cx="28448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A8930E33-B5C2-49DE-98CB-97125986D1DC}" type="datetimeFigureOut">
              <a:rPr lang="en-US" smtClean="0"/>
              <a:pPr/>
              <a:t>5/7/2018</a:t>
            </a:fld>
            <a:endParaRPr lang="en-US"/>
          </a:p>
        </p:txBody>
      </p:sp>
      <p:sp>
        <p:nvSpPr>
          <p:cNvPr id="3" name="Footer Placeholder 2"/>
          <p:cNvSpPr>
            <a:spLocks noGrp="1"/>
          </p:cNvSpPr>
          <p:nvPr>
            <p:ph type="ftr" sz="quarter" idx="3"/>
          </p:nvPr>
        </p:nvSpPr>
        <p:spPr>
          <a:xfrm>
            <a:off x="4165600" y="6416676"/>
            <a:ext cx="38608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10566400" y="6416676"/>
            <a:ext cx="1016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2F0270B6-416F-4BE3-886F-29A784B0AA9F}"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1200" dirty="0" smtClean="0">
                <a:latin typeface="Times New Roman" panose="02020603050405020304" pitchFamily="18" charset="0"/>
                <a:cs typeface="Times New Roman" panose="02020603050405020304" pitchFamily="18" charset="0"/>
              </a:rPr>
              <a:t>NATIVE AMERICAN MASCOTS IN SPORTS</a:t>
            </a:r>
            <a:endParaRPr lang="en-US" sz="12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INTRODUCTION</a:t>
            </a:r>
          </a:p>
          <a:p>
            <a:pPr>
              <a:lnSpc>
                <a:spcPct val="200000"/>
              </a:lnSpc>
            </a:pPr>
            <a:r>
              <a:rPr lang="en-US" sz="1200" dirty="0" smtClean="0">
                <a:latin typeface="Times New Roman" panose="02020603050405020304" pitchFamily="18" charset="0"/>
                <a:cs typeface="Times New Roman" panose="02020603050405020304" pitchFamily="18" charset="0"/>
              </a:rPr>
              <a:t>Mascot refers to any object, animal or person thought to bring lack. And especially in sports mascots have been used in form of team brands which may mean the team luck is connected to a certain brand of uniform or acts as a motivation for the teams to work hard.</a:t>
            </a:r>
          </a:p>
          <a:p>
            <a:pPr>
              <a:lnSpc>
                <a:spcPct val="200000"/>
              </a:lnSpc>
            </a:pP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414785356"/>
      </p:ext>
    </p:extLst>
  </p:cSld>
  <p:clrMapOvr>
    <a:masterClrMapping/>
  </p:clrMapOvr>
  <p:transition>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200" dirty="0" smtClean="0">
                <a:latin typeface="Times New Roman" panose="02020603050405020304" pitchFamily="18" charset="0"/>
                <a:cs typeface="Times New Roman" panose="02020603050405020304" pitchFamily="18" charset="0"/>
              </a:rPr>
              <a:t>Uses of Native American Mascots in Sports</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just">
              <a:lnSpc>
                <a:spcPct val="200000"/>
              </a:lnSpc>
            </a:pPr>
            <a:r>
              <a:rPr lang="en-US" sz="1200" dirty="0" smtClean="0">
                <a:latin typeface="Times New Roman" panose="02020603050405020304" pitchFamily="18" charset="0"/>
                <a:cs typeface="Times New Roman" panose="02020603050405020304" pitchFamily="18" charset="0"/>
              </a:rPr>
              <a:t>They provide the fan community’s focal point in form of a symbol. For instance, the cowboy and redskins logos on jerseys which fans wear symbolize them to belong to a certain fan community. Some research has shown that some teams’ logos are worn for frequently after they win. If they loose the logos are rarely won. Another example is that the fans of Chicago still remember about 1985 Bears although many have the jerseys but do not know about the incidence.</a:t>
            </a:r>
          </a:p>
          <a:p>
            <a:pPr algn="just">
              <a:lnSpc>
                <a:spcPct val="200000"/>
              </a:lnSpc>
            </a:pPr>
            <a:r>
              <a:rPr lang="en-US" sz="1200" dirty="0" smtClean="0">
                <a:latin typeface="Times New Roman" panose="02020603050405020304" pitchFamily="18" charset="0"/>
                <a:cs typeface="Times New Roman" panose="02020603050405020304" pitchFamily="18" charset="0"/>
              </a:rPr>
              <a:t>Native American mascots provides a shared experience. If a certain team has frequently won the trophy, when the team’s logo is worn symbolizes a winning team.</a:t>
            </a:r>
          </a:p>
          <a:p>
            <a:pPr algn="just">
              <a:lnSpc>
                <a:spcPct val="200000"/>
              </a:lnSpc>
            </a:pPr>
            <a:r>
              <a:rPr lang="en-US" sz="1200" dirty="0" smtClean="0">
                <a:latin typeface="Times New Roman" panose="02020603050405020304" pitchFamily="18" charset="0"/>
                <a:cs typeface="Times New Roman" panose="02020603050405020304" pitchFamily="18" charset="0"/>
              </a:rPr>
              <a:t>Mascots also acts as sports marketing assets, that is the team with nice uniform brands will be liked by many fans which may influence their performance.</a:t>
            </a:r>
          </a:p>
          <a:p>
            <a:pPr algn="just">
              <a:lnSpc>
                <a:spcPct val="200000"/>
              </a:lnSpc>
            </a:pPr>
            <a:r>
              <a:rPr lang="en-US" sz="1200" dirty="0" smtClean="0">
                <a:latin typeface="Times New Roman" panose="02020603050405020304" pitchFamily="18" charset="0"/>
                <a:cs typeface="Times New Roman" panose="02020603050405020304" pitchFamily="18" charset="0"/>
              </a:rPr>
              <a:t>Mascots stirs up a team to go beyond its feelings in that they create unity amongst the team members which creates a very strong bond between the players. This makes the teams’ performance to go even the imaginations.</a:t>
            </a:r>
          </a:p>
          <a:p>
            <a:pPr algn="just">
              <a:lnSpc>
                <a:spcPct val="200000"/>
              </a:lnSpc>
            </a:pP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53808211"/>
      </p:ext>
    </p:extLst>
  </p:cSld>
  <p:clrMapOvr>
    <a:masterClrMapping/>
  </p:clrMapOvr>
  <p:transition>
    <p:dissolv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 of a mascot</a:t>
            </a:r>
            <a:endParaRPr lang="en-US" dirty="0"/>
          </a:p>
        </p:txBody>
      </p:sp>
      <p:sp>
        <p:nvSpPr>
          <p:cNvPr id="3" name="Content Placeholder 2"/>
          <p:cNvSpPr>
            <a:spLocks noGrp="1"/>
          </p:cNvSpPr>
          <p:nvPr>
            <p:ph idx="1"/>
          </p:nvPr>
        </p:nvSpPr>
        <p:spPr/>
        <p:txBody>
          <a:bodyPr>
            <a:normAutofit/>
          </a:bodyPr>
          <a:lstStyle/>
          <a:p>
            <a:pPr>
              <a:lnSpc>
                <a:spcPct val="200000"/>
              </a:lnSpc>
            </a:pPr>
            <a:r>
              <a:rPr lang="en-US" sz="1200" dirty="0" smtClean="0">
                <a:latin typeface="Times New Roman" panose="02020603050405020304" pitchFamily="18" charset="0"/>
                <a:cs typeface="Times New Roman" panose="02020603050405020304" pitchFamily="18" charset="0"/>
              </a:rPr>
              <a:t>Sometimes its difficult to change the logos since they followed a process to be established. For example the Redskins was developed by native </a:t>
            </a:r>
            <a:r>
              <a:rPr lang="en-US" sz="1200" dirty="0" err="1" smtClean="0">
                <a:latin typeface="Times New Roman" panose="02020603050405020304" pitchFamily="18" charset="0"/>
                <a:cs typeface="Times New Roman" panose="02020603050405020304" pitchFamily="18" charset="0"/>
              </a:rPr>
              <a:t>americans</a:t>
            </a:r>
            <a:r>
              <a:rPr lang="en-US" sz="1200" dirty="0" smtClean="0">
                <a:latin typeface="Times New Roman" panose="02020603050405020304" pitchFamily="18" charset="0"/>
                <a:cs typeface="Times New Roman" panose="02020603050405020304" pitchFamily="18" charset="0"/>
              </a:rPr>
              <a:t> and approved native American leaders therefor to change it may be we start by disapproving it.</a:t>
            </a:r>
          </a:p>
          <a:p>
            <a:pPr>
              <a:lnSpc>
                <a:spcPct val="200000"/>
              </a:lnSpc>
            </a:pPr>
            <a:r>
              <a:rPr lang="en-US" sz="1200" dirty="0" smtClean="0">
                <a:latin typeface="Times New Roman" panose="02020603050405020304" pitchFamily="18" charset="0"/>
                <a:cs typeface="Times New Roman" panose="02020603050405020304" pitchFamily="18" charset="0"/>
              </a:rPr>
              <a:t>It requires a lot of money to undertake the change.</a:t>
            </a:r>
          </a:p>
          <a:p>
            <a:pPr>
              <a:lnSpc>
                <a:spcPct val="200000"/>
              </a:lnSpc>
            </a:pPr>
            <a:r>
              <a:rPr lang="en-US" sz="1200" dirty="0" smtClean="0">
                <a:latin typeface="Times New Roman" panose="02020603050405020304" pitchFamily="18" charset="0"/>
                <a:cs typeface="Times New Roman" panose="02020603050405020304" pitchFamily="18" charset="0"/>
              </a:rPr>
              <a:t>Teams’ and fans’ disinclination to globule or adjustment mascots may be based on fears about how losing a focal symbol will alter the fan community. The first analysis of “Native American” mascots were looked at college basketball proceeds for schools with and without this type of mascot.  We also included time since mascot change in our statistical models.  The key result was that switching away from a Native American mascot didn’t have a long-term negative effect.</a:t>
            </a:r>
          </a:p>
          <a:p>
            <a:pPr>
              <a:lnSpc>
                <a:spcPct val="200000"/>
              </a:lnSpc>
            </a:pPr>
            <a:r>
              <a:rPr lang="en-US" sz="1200" dirty="0" smtClean="0">
                <a:latin typeface="Times New Roman" panose="02020603050405020304" pitchFamily="18" charset="0"/>
                <a:cs typeface="Times New Roman" panose="02020603050405020304" pitchFamily="18" charset="0"/>
              </a:rPr>
              <a:t>Relatively, it is seen as offence when some fans or team leaders makes any attempt to change the teams mascot since this is seen as way of changing the team’s luck and exposing it to start losing.</a:t>
            </a:r>
          </a:p>
          <a:p>
            <a:pPr>
              <a:lnSpc>
                <a:spcPct val="200000"/>
              </a:lnSpc>
            </a:pP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645258895"/>
      </p:ext>
    </p:extLst>
  </p:cSld>
  <p:clrMapOvr>
    <a:masterClrMapping/>
  </p:clrMapOvr>
  <p:transition>
    <p:dissolv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200" b="1" dirty="0" smtClean="0">
                <a:latin typeface="Times New Roman" panose="02020603050405020304" pitchFamily="18" charset="0"/>
                <a:cs typeface="Times New Roman" panose="02020603050405020304" pitchFamily="18" charset="0"/>
              </a:rPr>
              <a:t>Classes of mascot</a:t>
            </a:r>
            <a:r>
              <a:rPr lang="en-US" sz="1200" dirty="0" smtClean="0">
                <a:latin typeface="Times New Roman" panose="02020603050405020304" pitchFamily="18" charset="0"/>
                <a:cs typeface="Times New Roman" panose="02020603050405020304" pitchFamily="18" charset="0"/>
              </a:rPr>
              <a:t/>
            </a:r>
            <a:br>
              <a:rPr lang="en-US" sz="1200" dirty="0" smtClean="0">
                <a:latin typeface="Times New Roman" panose="02020603050405020304" pitchFamily="18" charset="0"/>
                <a:cs typeface="Times New Roman" panose="02020603050405020304" pitchFamily="18" charset="0"/>
              </a:rPr>
            </a:br>
            <a:r>
              <a:rPr lang="en-US" sz="1200" dirty="0" smtClean="0">
                <a:latin typeface="Times New Roman" panose="02020603050405020304" pitchFamily="18" charset="0"/>
                <a:cs typeface="Times New Roman" panose="02020603050405020304" pitchFamily="18" charset="0"/>
              </a:rPr>
              <a:t>There are different classes of mascots in both professional baseball and football;</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nSpc>
                <a:spcPct val="200000"/>
              </a:lnSpc>
            </a:pPr>
            <a:r>
              <a:rPr lang="en-US" sz="1200" dirty="0" smtClean="0">
                <a:latin typeface="Times New Roman" panose="02020603050405020304" pitchFamily="18" charset="0"/>
                <a:cs typeface="Times New Roman" panose="02020603050405020304" pitchFamily="18" charset="0"/>
              </a:rPr>
              <a:t>Peoples mascots – includes Spartans, superheroes and celebrities who puts a human face on team’s brand and make a lasting impression and this is people ‘s want.</a:t>
            </a:r>
          </a:p>
          <a:p>
            <a:pPr>
              <a:lnSpc>
                <a:spcPct val="200000"/>
              </a:lnSpc>
            </a:pPr>
            <a:r>
              <a:rPr lang="en-US" sz="1200" dirty="0" smtClean="0">
                <a:latin typeface="Times New Roman" panose="02020603050405020304" pitchFamily="18" charset="0"/>
                <a:cs typeface="Times New Roman" panose="02020603050405020304" pitchFamily="18" charset="0"/>
              </a:rPr>
              <a:t>Animals and creatures mascots – are made to acts as intimidators to the opposing team since animals have impact in that they can captivate and enthuse the audience.</a:t>
            </a:r>
          </a:p>
          <a:p>
            <a:pPr>
              <a:lnSpc>
                <a:spcPct val="200000"/>
              </a:lnSpc>
            </a:pPr>
            <a:r>
              <a:rPr lang="en-US" sz="1200" dirty="0" smtClean="0">
                <a:latin typeface="Times New Roman" panose="02020603050405020304" pitchFamily="18" charset="0"/>
                <a:cs typeface="Times New Roman" panose="02020603050405020304" pitchFamily="18" charset="0"/>
              </a:rPr>
              <a:t>Objects and logos mascots brings the brand to life. makes the brand to be true by crafting it to connect with the audience.</a:t>
            </a:r>
          </a:p>
          <a:p>
            <a:pPr>
              <a:lnSpc>
                <a:spcPct val="200000"/>
              </a:lnSpc>
            </a:pPr>
            <a:r>
              <a:rPr lang="en-US" sz="1200" dirty="0" smtClean="0">
                <a:latin typeface="Times New Roman" panose="02020603050405020304" pitchFamily="18" charset="0"/>
                <a:cs typeface="Times New Roman" panose="02020603050405020304" pitchFamily="18" charset="0"/>
              </a:rPr>
              <a:t>Lastly, these three classes depends on the cost and therefor changing it is very hard. </a:t>
            </a:r>
          </a:p>
          <a:p>
            <a:pPr>
              <a:lnSpc>
                <a:spcPct val="200000"/>
              </a:lnSpc>
            </a:pPr>
            <a:r>
              <a:rPr lang="en-US" sz="1200" dirty="0" smtClean="0">
                <a:latin typeface="Times New Roman" panose="02020603050405020304" pitchFamily="18" charset="0"/>
                <a:cs typeface="Times New Roman" panose="02020603050405020304" pitchFamily="18" charset="0"/>
              </a:rPr>
              <a:t>In conclusion, mascots are very useful in the todays sports and they are highly appreciated by teams since they are connected to team’s winnings and looses. The are considered as team’s motivators or game changers as they motivate players and fans to cheer up.</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92155900"/>
      </p:ext>
    </p:extLst>
  </p:cSld>
  <p:clrMapOvr>
    <a:masterClrMapping/>
  </p:clrMapOvr>
  <p:transition>
    <p:dissolv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301</TotalTime>
  <Words>583</Words>
  <Application>Microsoft Office PowerPoint</Application>
  <PresentationFormat>Custom</PresentationFormat>
  <Paragraphs>19</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Apex</vt:lpstr>
      <vt:lpstr>NATIVE AMERICAN MASCOTS IN SPORTS</vt:lpstr>
      <vt:lpstr>Uses of Native American Mascots in Sports</vt:lpstr>
      <vt:lpstr>Change of a mascot</vt:lpstr>
      <vt:lpstr>Classes of mascot There are different classes of mascots in both professional baseball and football;</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NATIVE AMERICAN MASCOTS IN SPORTS</dc:title>
  <dc:creator>admin</dc:creator>
  <cp:lastModifiedBy>user</cp:lastModifiedBy>
  <cp:revision>10</cp:revision>
  <dcterms:created xsi:type="dcterms:W3CDTF">2018-05-06T20:38:02Z</dcterms:created>
  <dcterms:modified xsi:type="dcterms:W3CDTF">2018-05-07T03:12:26Z</dcterms:modified>
</cp:coreProperties>
</file>